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1"/>
  </p:sldMasterIdLst>
  <p:notesMasterIdLst>
    <p:notesMasterId r:id="rId26"/>
  </p:notesMasterIdLst>
  <p:sldIdLst>
    <p:sldId id="844" r:id="rId2"/>
    <p:sldId id="843" r:id="rId3"/>
    <p:sldId id="258" r:id="rId4"/>
    <p:sldId id="262" r:id="rId5"/>
    <p:sldId id="532" r:id="rId6"/>
    <p:sldId id="845" r:id="rId7"/>
    <p:sldId id="418" r:id="rId8"/>
    <p:sldId id="361" r:id="rId9"/>
    <p:sldId id="358" r:id="rId10"/>
    <p:sldId id="362" r:id="rId11"/>
    <p:sldId id="363" r:id="rId12"/>
    <p:sldId id="364" r:id="rId13"/>
    <p:sldId id="365" r:id="rId14"/>
    <p:sldId id="510" r:id="rId15"/>
    <p:sldId id="523" r:id="rId16"/>
    <p:sldId id="511" r:id="rId17"/>
    <p:sldId id="512" r:id="rId18"/>
    <p:sldId id="513" r:id="rId19"/>
    <p:sldId id="514" r:id="rId20"/>
    <p:sldId id="515" r:id="rId21"/>
    <p:sldId id="353" r:id="rId22"/>
    <p:sldId id="316" r:id="rId23"/>
    <p:sldId id="531" r:id="rId24"/>
    <p:sldId id="29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77" autoAdjust="0"/>
    <p:restoredTop sz="89796" autoAdjust="0"/>
  </p:normalViewPr>
  <p:slideViewPr>
    <p:cSldViewPr snapToGrid="0">
      <p:cViewPr varScale="1">
        <p:scale>
          <a:sx n="111" d="100"/>
          <a:sy n="111" d="100"/>
        </p:scale>
        <p:origin x="16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CE0D1-479D-4993-A100-291FE30C28EC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7FD45-2CB5-4D04-8E67-8A7401C56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81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*Estimates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17FD45-2CB5-4D04-8E67-8A7401C56F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179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Physical (Olivia Newton-John song) (originally "Let's Get Physical") was written by Terry </a:t>
            </a:r>
            <a:r>
              <a:rPr lang="en-US" dirty="0" err="1"/>
              <a:t>Shaddick</a:t>
            </a:r>
            <a:r>
              <a:rPr lang="en-US" dirty="0"/>
              <a:t> and Newton-John's longtime friend Steve </a:t>
            </a:r>
            <a:r>
              <a:rPr lang="en-US" dirty="0" err="1"/>
              <a:t>Kipner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17FD45-2CB5-4D04-8E67-8A7401C56F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01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154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50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68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4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07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4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9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2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4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4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5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E1B7DA9-EF89-433F-822A-8E3DEE693299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4B8284-8C62-417E-8A9A-9406AE08DBF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41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B7D8F-199F-99E7-2BBB-763EF2AC6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CF804-766C-2C65-5682-B6CB0CD188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CMAC 3990.200</a:t>
            </a:r>
            <a:br>
              <a:rPr lang="en-US" dirty="0"/>
            </a:br>
            <a:r>
              <a:rPr lang="en-US" sz="5400" dirty="0"/>
              <a:t>Systems Administration</a:t>
            </a:r>
            <a:br>
              <a:rPr lang="en-US" sz="5400" dirty="0"/>
            </a:br>
            <a:r>
              <a:rPr lang="en-US" sz="5400" dirty="0"/>
              <a:t>and Operations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7E43E0-EEC5-5494-2B24-F77965CB8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643427"/>
          </a:xfrm>
        </p:spPr>
        <p:txBody>
          <a:bodyPr>
            <a:normAutofit/>
          </a:bodyPr>
          <a:lstStyle/>
          <a:p>
            <a:r>
              <a:rPr lang="en-US" dirty="0"/>
              <a:t>Fall 2025 – Week 8.1 – October 14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  <a:p>
            <a:r>
              <a:rPr lang="en-US" dirty="0"/>
              <a:t>Midterm Exam</a:t>
            </a:r>
          </a:p>
        </p:txBody>
      </p:sp>
    </p:spTree>
    <p:extLst>
      <p:ext uri="{BB962C8B-B14F-4D97-AF65-F5344CB8AC3E}">
        <p14:creationId xmlns:p14="http://schemas.microsoft.com/office/powerpoint/2010/main" val="2031002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Concepts, terms, and definitions</a:t>
            </a:r>
          </a:p>
          <a:p>
            <a:pPr lvl="1"/>
            <a:r>
              <a:rPr lang="en-US" dirty="0"/>
              <a:t>Guest OS – The operating system that is virtualized; the virtual machine!</a:t>
            </a:r>
          </a:p>
          <a:p>
            <a:pPr lvl="1"/>
            <a:r>
              <a:rPr lang="en-US" dirty="0"/>
              <a:t>Host OS – The physical hardware and OS which is hosting the guests</a:t>
            </a:r>
          </a:p>
          <a:p>
            <a:pPr lvl="1"/>
            <a:r>
              <a:rPr lang="en-US" dirty="0"/>
              <a:t>Hypervisor – Hardware and/or software that provides a CPU-like interface to VM’s</a:t>
            </a:r>
          </a:p>
          <a:p>
            <a:pPr lvl="2"/>
            <a:r>
              <a:rPr lang="en-US" dirty="0"/>
              <a:t>Sometimes called a Virtual Machine Monitor (VMM)</a:t>
            </a:r>
          </a:p>
          <a:p>
            <a:pPr lvl="1"/>
            <a:r>
              <a:rPr lang="en-US" dirty="0"/>
              <a:t>Hardware emulation – Software that is used to emulate the CPU’s instruction set</a:t>
            </a:r>
          </a:p>
          <a:p>
            <a:pPr lvl="2"/>
            <a:r>
              <a:rPr lang="en-US" dirty="0"/>
              <a:t>Typically slower, due to amount of processing necessary</a:t>
            </a:r>
          </a:p>
          <a:p>
            <a:pPr lvl="1"/>
            <a:r>
              <a:rPr lang="en-US" dirty="0"/>
              <a:t>Full Virtualization – Extended instruction set in host CPU’s that allow </a:t>
            </a:r>
            <a:br>
              <a:rPr lang="en-US" dirty="0"/>
            </a:br>
            <a:r>
              <a:rPr lang="en-US" dirty="0"/>
              <a:t>direct hardware interaction with a guest machine.</a:t>
            </a:r>
          </a:p>
          <a:p>
            <a:pPr lvl="2"/>
            <a:r>
              <a:rPr lang="en-US" dirty="0"/>
              <a:t>Bare-metal or native virtualization</a:t>
            </a:r>
          </a:p>
          <a:p>
            <a:pPr lvl="2"/>
            <a:r>
              <a:rPr lang="en-US" dirty="0"/>
              <a:t>Hardware seen by the guest is functionally similar to the host hardware</a:t>
            </a:r>
          </a:p>
          <a:p>
            <a:pPr lvl="2"/>
            <a:r>
              <a:rPr lang="en-US" dirty="0"/>
              <a:t>Intel VT &amp; AMD-V CPU specifications</a:t>
            </a:r>
          </a:p>
          <a:p>
            <a:pPr lvl="2"/>
            <a:r>
              <a:rPr lang="en-US" dirty="0"/>
              <a:t>Supported by KVM, Xen, VMWare, </a:t>
            </a:r>
            <a:r>
              <a:rPr lang="en-US" dirty="0" err="1"/>
              <a:t>VirtualBox</a:t>
            </a:r>
            <a:r>
              <a:rPr lang="en-US" dirty="0"/>
              <a:t>, Hyper-V, and more</a:t>
            </a:r>
          </a:p>
        </p:txBody>
      </p:sp>
      <p:pic>
        <p:nvPicPr>
          <p:cNvPr id="5122" name="Picture 2" descr="http://www.lazerbeam.co.uk/wp/wp-content/uploads/2015/05/virtualization-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4067" y="3467100"/>
            <a:ext cx="2686937" cy="251036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69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Concepts, terms, and definitions</a:t>
            </a:r>
          </a:p>
          <a:p>
            <a:pPr lvl="1"/>
            <a:r>
              <a:rPr lang="en-US" dirty="0" err="1"/>
              <a:t>Paravirtualization</a:t>
            </a:r>
            <a:r>
              <a:rPr lang="en-US" dirty="0"/>
              <a:t> – Software virtualization</a:t>
            </a:r>
          </a:p>
          <a:p>
            <a:pPr lvl="2"/>
            <a:r>
              <a:rPr lang="en-US" dirty="0"/>
              <a:t>Requires kernel modification of guest VM’s</a:t>
            </a:r>
          </a:p>
          <a:p>
            <a:pPr lvl="3"/>
            <a:r>
              <a:rPr lang="en-US" dirty="0"/>
              <a:t>Guest OS must be configured to run on the hypervisor</a:t>
            </a:r>
          </a:p>
          <a:p>
            <a:pPr lvl="3"/>
            <a:r>
              <a:rPr lang="en-US" dirty="0"/>
              <a:t>Main disadvantage</a:t>
            </a:r>
          </a:p>
          <a:p>
            <a:pPr lvl="2"/>
            <a:r>
              <a:rPr lang="en-US" dirty="0"/>
              <a:t>Can minimize overhead and increase system performance</a:t>
            </a:r>
          </a:p>
          <a:p>
            <a:pPr lvl="3"/>
            <a:r>
              <a:rPr lang="en-US" dirty="0"/>
              <a:t>Underutilized systems can be better optimized</a:t>
            </a:r>
          </a:p>
          <a:p>
            <a:pPr lvl="2"/>
            <a:r>
              <a:rPr lang="en-US" dirty="0"/>
              <a:t>Typically faster than full virtualization</a:t>
            </a:r>
          </a:p>
          <a:p>
            <a:pPr lvl="1"/>
            <a:r>
              <a:rPr lang="en-US" dirty="0"/>
              <a:t>Containerization – Software extensions</a:t>
            </a:r>
          </a:p>
          <a:p>
            <a:pPr lvl="2"/>
            <a:r>
              <a:rPr lang="en-US" dirty="0"/>
              <a:t>Contain applications and dependencies to isolated processes</a:t>
            </a:r>
          </a:p>
          <a:p>
            <a:pPr lvl="2"/>
            <a:r>
              <a:rPr lang="en-US" dirty="0"/>
              <a:t>Control resource allocation</a:t>
            </a:r>
          </a:p>
          <a:p>
            <a:pPr lvl="2"/>
            <a:r>
              <a:rPr lang="en-US" dirty="0"/>
              <a:t>Deployment framework provides consistency, version control, and ease of use</a:t>
            </a:r>
          </a:p>
          <a:p>
            <a:pPr lvl="2"/>
            <a:r>
              <a:rPr lang="en-US" dirty="0"/>
              <a:t>Kind of like a VM for an application…</a:t>
            </a:r>
          </a:p>
        </p:txBody>
      </p:sp>
      <p:pic>
        <p:nvPicPr>
          <p:cNvPr id="5122" name="Picture 2" descr="http://www.lazerbeam.co.uk/wp/wp-content/uploads/2015/05/virtualization-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4067" y="3467100"/>
            <a:ext cx="2686937" cy="251036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408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59816"/>
          </a:xfrm>
        </p:spPr>
        <p:txBody>
          <a:bodyPr/>
          <a:lstStyle/>
          <a:p>
            <a:r>
              <a:rPr lang="en-US" dirty="0"/>
              <a:t>Implementations</a:t>
            </a:r>
          </a:p>
          <a:p>
            <a:pPr lvl="1"/>
            <a:r>
              <a:rPr lang="en-US" dirty="0"/>
              <a:t>Hyper-V – Microsoft</a:t>
            </a:r>
          </a:p>
          <a:p>
            <a:pPr lvl="2"/>
            <a:r>
              <a:rPr lang="en-US" dirty="0"/>
              <a:t>Requires hardware that supports full virtualization</a:t>
            </a:r>
          </a:p>
          <a:p>
            <a:pPr lvl="2"/>
            <a:r>
              <a:rPr lang="en-US" dirty="0"/>
              <a:t>Runs on Windows OS’s</a:t>
            </a:r>
          </a:p>
          <a:p>
            <a:pPr lvl="1"/>
            <a:r>
              <a:rPr lang="en-US" dirty="0"/>
              <a:t>Kernel-Based Virtual Machine (KVM)</a:t>
            </a:r>
          </a:p>
          <a:p>
            <a:pPr lvl="2"/>
            <a:r>
              <a:rPr lang="en-US" dirty="0"/>
              <a:t>First official Linux Kernel virtualization implementation</a:t>
            </a:r>
          </a:p>
          <a:p>
            <a:pPr lvl="2"/>
            <a:r>
              <a:rPr lang="en-US" dirty="0"/>
              <a:t>Requires hardware that supports full virtualization</a:t>
            </a:r>
          </a:p>
          <a:p>
            <a:pPr lvl="1"/>
            <a:r>
              <a:rPr lang="en-US" dirty="0"/>
              <a:t>QEMU</a:t>
            </a:r>
          </a:p>
          <a:p>
            <a:pPr lvl="2"/>
            <a:r>
              <a:rPr lang="en-US" dirty="0"/>
              <a:t>Allows for machine emulation</a:t>
            </a:r>
          </a:p>
          <a:p>
            <a:pPr lvl="3"/>
            <a:r>
              <a:rPr lang="en-US" dirty="0"/>
              <a:t>Run ARM architecture in a guest on an x86 platform</a:t>
            </a:r>
          </a:p>
          <a:p>
            <a:pPr lvl="2"/>
            <a:r>
              <a:rPr lang="en-US" dirty="0"/>
              <a:t>Used by many other virtualization projects</a:t>
            </a:r>
          </a:p>
          <a:p>
            <a:pPr lvl="2"/>
            <a:r>
              <a:rPr lang="en-US" dirty="0"/>
              <a:t>Mature, stable, well tested</a:t>
            </a:r>
          </a:p>
          <a:p>
            <a:pPr lvl="1"/>
            <a:r>
              <a:rPr lang="en-US" dirty="0"/>
              <a:t>Xen</a:t>
            </a:r>
          </a:p>
          <a:p>
            <a:pPr lvl="2"/>
            <a:r>
              <a:rPr lang="en-US" dirty="0"/>
              <a:t>Supports both full and </a:t>
            </a:r>
            <a:r>
              <a:rPr lang="en-US" dirty="0" err="1"/>
              <a:t>paravirtualization</a:t>
            </a:r>
            <a:endParaRPr lang="en-US" dirty="0"/>
          </a:p>
          <a:p>
            <a:pPr lvl="2"/>
            <a:r>
              <a:rPr lang="en-US" dirty="0"/>
              <a:t>High performance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412" y="3981450"/>
            <a:ext cx="5076825" cy="19621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6964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21716"/>
          </a:xfrm>
        </p:spPr>
        <p:txBody>
          <a:bodyPr/>
          <a:lstStyle/>
          <a:p>
            <a:r>
              <a:rPr lang="en-US" dirty="0"/>
              <a:t>Implementations</a:t>
            </a:r>
          </a:p>
          <a:p>
            <a:pPr lvl="1"/>
            <a:r>
              <a:rPr lang="en-US" dirty="0" err="1"/>
              <a:t>VirtualBox</a:t>
            </a:r>
            <a:endParaRPr lang="en-US" dirty="0"/>
          </a:p>
          <a:p>
            <a:pPr lvl="2"/>
            <a:r>
              <a:rPr lang="en-US" dirty="0"/>
              <a:t>Relatively easy to set up and use</a:t>
            </a:r>
          </a:p>
          <a:p>
            <a:pPr lvl="2"/>
            <a:r>
              <a:rPr lang="en-US" dirty="0"/>
              <a:t>Cross-platform support</a:t>
            </a:r>
          </a:p>
          <a:p>
            <a:pPr lvl="2"/>
            <a:r>
              <a:rPr lang="en-US" dirty="0"/>
              <a:t>Free for personal or educational use</a:t>
            </a:r>
          </a:p>
          <a:p>
            <a:pPr lvl="2"/>
            <a:r>
              <a:rPr lang="en-US" dirty="0"/>
              <a:t>Additional enterprise features, support, functionality with commercial licensing</a:t>
            </a:r>
          </a:p>
          <a:p>
            <a:pPr lvl="1"/>
            <a:r>
              <a:rPr lang="en-US" dirty="0"/>
              <a:t>User-Mode Linux (UML)</a:t>
            </a:r>
          </a:p>
          <a:p>
            <a:pPr lvl="2"/>
            <a:r>
              <a:rPr lang="en-US" dirty="0"/>
              <a:t>Virtualization implemented in user space</a:t>
            </a:r>
          </a:p>
          <a:p>
            <a:pPr lvl="3"/>
            <a:r>
              <a:rPr lang="en-US" dirty="0"/>
              <a:t>Increased security</a:t>
            </a:r>
          </a:p>
          <a:p>
            <a:pPr lvl="3"/>
            <a:r>
              <a:rPr lang="en-US" dirty="0"/>
              <a:t>Decreased performance</a:t>
            </a:r>
          </a:p>
          <a:p>
            <a:pPr lvl="1"/>
            <a:r>
              <a:rPr lang="en-US" dirty="0"/>
              <a:t>VMWare</a:t>
            </a:r>
          </a:p>
          <a:p>
            <a:pPr lvl="2"/>
            <a:r>
              <a:rPr lang="en-US" dirty="0"/>
              <a:t>Oldest and most well known commercial virtualization platform</a:t>
            </a:r>
          </a:p>
          <a:p>
            <a:pPr lvl="2"/>
            <a:r>
              <a:rPr lang="en-US" dirty="0"/>
              <a:t>Cross-platform support</a:t>
            </a:r>
          </a:p>
          <a:p>
            <a:pPr lvl="2"/>
            <a:r>
              <a:rPr lang="en-US" dirty="0"/>
              <a:t>High performance</a:t>
            </a:r>
          </a:p>
          <a:p>
            <a:pPr lvl="2"/>
            <a:r>
              <a:rPr lang="en-US" dirty="0"/>
              <a:t>Free and commercial versions available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9412" y="3981450"/>
            <a:ext cx="5076825" cy="19621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94670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18495" cy="4459816"/>
          </a:xfrm>
        </p:spPr>
        <p:txBody>
          <a:bodyPr>
            <a:normAutofit/>
          </a:bodyPr>
          <a:lstStyle/>
          <a:p>
            <a:r>
              <a:rPr lang="en-US" dirty="0"/>
              <a:t>Example KVM Guest Creation</a:t>
            </a:r>
          </a:p>
          <a:p>
            <a:pPr lvl="1"/>
            <a:r>
              <a:rPr lang="en-US" dirty="0"/>
              <a:t>KVM Prefers CPU VM-Extensions!</a:t>
            </a:r>
          </a:p>
          <a:p>
            <a:pPr lvl="2"/>
            <a:r>
              <a:rPr lang="en-US" dirty="0"/>
              <a:t>Can run without extensions, using QEMU-based emulation, with lower performance</a:t>
            </a:r>
          </a:p>
          <a:p>
            <a:pPr lvl="1"/>
            <a:r>
              <a:rPr lang="en-US" dirty="0"/>
              <a:t>Install necessary packages to support KVM</a:t>
            </a:r>
          </a:p>
          <a:p>
            <a:pPr lvl="2"/>
            <a:r>
              <a:rPr lang="en-US" dirty="0" err="1"/>
              <a:t>kvm</a:t>
            </a:r>
            <a:r>
              <a:rPr lang="en-US" dirty="0"/>
              <a:t> </a:t>
            </a:r>
            <a:r>
              <a:rPr lang="en-US" dirty="0" err="1"/>
              <a:t>virt</a:t>
            </a:r>
            <a:r>
              <a:rPr lang="en-US" dirty="0"/>
              <a:t>-manager </a:t>
            </a:r>
            <a:r>
              <a:rPr lang="en-US" dirty="0" err="1"/>
              <a:t>libvirt</a:t>
            </a:r>
            <a:r>
              <a:rPr lang="en-US" dirty="0"/>
              <a:t> </a:t>
            </a:r>
            <a:r>
              <a:rPr lang="en-US" dirty="0" err="1"/>
              <a:t>virt</a:t>
            </a:r>
            <a:r>
              <a:rPr lang="en-US" dirty="0"/>
              <a:t>-install </a:t>
            </a:r>
            <a:r>
              <a:rPr lang="en-US" dirty="0" err="1"/>
              <a:t>qemu-kvm</a:t>
            </a:r>
            <a:r>
              <a:rPr lang="en-US" dirty="0"/>
              <a:t> </a:t>
            </a:r>
            <a:r>
              <a:rPr lang="en-US" dirty="0" err="1"/>
              <a:t>xauth</a:t>
            </a:r>
            <a:r>
              <a:rPr lang="en-US" dirty="0"/>
              <a:t> </a:t>
            </a:r>
            <a:r>
              <a:rPr lang="en-US" dirty="0" err="1"/>
              <a:t>dejavu</a:t>
            </a:r>
            <a:r>
              <a:rPr lang="en-US" dirty="0"/>
              <a:t>-</a:t>
            </a:r>
            <a:r>
              <a:rPr lang="en-US" dirty="0" err="1"/>
              <a:t>lgc</a:t>
            </a:r>
            <a:r>
              <a:rPr lang="en-US" dirty="0"/>
              <a:t>-sans-fonts</a:t>
            </a:r>
          </a:p>
          <a:p>
            <a:pPr lvl="1"/>
            <a:r>
              <a:rPr lang="en-US" dirty="0"/>
              <a:t>Enable IP forwarding!</a:t>
            </a:r>
          </a:p>
          <a:p>
            <a:pPr lvl="2"/>
            <a:r>
              <a:rPr lang="en-US" dirty="0"/>
              <a:t>Your hypervisor will need to forward packets on behalf of the guests!</a:t>
            </a:r>
          </a:p>
          <a:p>
            <a:pPr lvl="2"/>
            <a:r>
              <a:rPr lang="en-US" dirty="0"/>
              <a:t>You can this add to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sysctl.conf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file to enable forwarding for IPv4 &amp; IPv6 respectively</a:t>
            </a:r>
          </a:p>
          <a:p>
            <a:pPr lvl="3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net.ipv4.ip_forward = 1</a:t>
            </a:r>
          </a:p>
          <a:p>
            <a:pPr lvl="3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net.ipv6.conf.all.forwarding = 1</a:t>
            </a:r>
          </a:p>
          <a:p>
            <a:pPr lvl="2"/>
            <a:r>
              <a:rPr lang="en-US" dirty="0"/>
              <a:t>Load in settings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sysctl.conf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file</a:t>
            </a:r>
          </a:p>
          <a:p>
            <a:pPr lvl="3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sysctl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–p</a:t>
            </a:r>
          </a:p>
          <a:p>
            <a:pPr lvl="2"/>
            <a:r>
              <a:rPr lang="en-US" dirty="0"/>
              <a:t>Configure firewall masquerading (NAT)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firewall-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--add-masquerade --permanent</a:t>
            </a:r>
          </a:p>
          <a:p>
            <a:pPr lvl="3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firewall-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--reload</a:t>
            </a:r>
          </a:p>
          <a:p>
            <a:pPr lvl="3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 rot="420859">
            <a:off x="8866507" y="2097960"/>
            <a:ext cx="2849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Example!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2692" y="3803904"/>
            <a:ext cx="2033057" cy="23635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65634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18495" cy="4459816"/>
          </a:xfrm>
        </p:spPr>
        <p:txBody>
          <a:bodyPr>
            <a:normAutofit/>
          </a:bodyPr>
          <a:lstStyle/>
          <a:p>
            <a:r>
              <a:rPr lang="en-US" dirty="0"/>
              <a:t>Example KVM Guest Creation</a:t>
            </a:r>
          </a:p>
          <a:p>
            <a:pPr lvl="1"/>
            <a:r>
              <a:rPr lang="en-US" dirty="0"/>
              <a:t>Create a network bridge device (br0)</a:t>
            </a:r>
          </a:p>
          <a:p>
            <a:pPr lvl="2"/>
            <a:r>
              <a:rPr lang="en-US" dirty="0"/>
              <a:t>A bridge device is a software-switch that allows communication from the guest</a:t>
            </a:r>
          </a:p>
          <a:p>
            <a:pPr lvl="2"/>
            <a:r>
              <a:rPr lang="en-US" dirty="0"/>
              <a:t>A bridge device can create a switch out of different physical interfaces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96198" y="3273516"/>
            <a:ext cx="3542730" cy="25160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sysconfig</a:t>
            </a:r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/ifcfg-br0</a:t>
            </a:r>
          </a:p>
          <a:p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TYPE=Bridge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NAME=bridge-br0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DEVICE=br0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STP=yes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BRIDGING_OPTS=priority=32768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PROXY_METHOD=none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BROWSER_ONLY=no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BOOTPROTO=none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DEFROUTE=yes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ONBOOT=yes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IPADDR=10.20.30.1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PREFIX=23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ZONE=public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3145" y="3273516"/>
            <a:ext cx="4063937" cy="12234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sysconfig</a:t>
            </a:r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/ifcfg-enp1s0</a:t>
            </a:r>
          </a:p>
          <a:p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TYPE=Ethernet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NAME=bridge0-port1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DEVICE=enp1s0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ONBOOT=yes</a:t>
            </a:r>
          </a:p>
          <a:p>
            <a:r>
              <a:rPr lang="en-US" sz="1050" dirty="0">
                <a:latin typeface="Courier New" panose="02070309020205020404" pitchFamily="49" charset="0"/>
                <a:cs typeface="Courier New" panose="02070309020205020404" pitchFamily="49" charset="0"/>
              </a:rPr>
              <a:t>BRIDGE=br0</a:t>
            </a:r>
          </a:p>
        </p:txBody>
      </p:sp>
      <p:sp>
        <p:nvSpPr>
          <p:cNvPr id="8" name="Rectangle 7"/>
          <p:cNvSpPr/>
          <p:nvPr/>
        </p:nvSpPr>
        <p:spPr>
          <a:xfrm rot="420859">
            <a:off x="8866507" y="2097960"/>
            <a:ext cx="2849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Example!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2692" y="3803904"/>
            <a:ext cx="2033057" cy="23635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98528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18495" cy="4459816"/>
          </a:xfrm>
        </p:spPr>
        <p:txBody>
          <a:bodyPr>
            <a:normAutofit/>
          </a:bodyPr>
          <a:lstStyle/>
          <a:p>
            <a:r>
              <a:rPr lang="en-US" dirty="0"/>
              <a:t>Example KVM Guest Creation</a:t>
            </a:r>
          </a:p>
          <a:p>
            <a:pPr lvl="1"/>
            <a:r>
              <a:rPr lang="en-US" dirty="0"/>
              <a:t>Android x86 9.0 r2 i686/x86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-install -n android90 --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vcpus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=2 --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cpuset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=auto -f /android/android90.img -s 5 -r 4096 --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nonsparse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-w bridge=virbr0 --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--accelerate -c /android/android-x86-9.0-r2.iso --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-type=android-x86-9.0 --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noautoconsole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-n NAME</a:t>
            </a:r>
          </a:p>
          <a:p>
            <a:pPr lvl="2"/>
            <a:r>
              <a:rPr lang="en-US" dirty="0"/>
              <a:t>Name of the new guest virtual machine instance.</a:t>
            </a:r>
          </a:p>
          <a:p>
            <a:pPr lvl="1"/>
            <a:r>
              <a:rPr lang="en-US" dirty="0"/>
              <a:t>--</a:t>
            </a:r>
            <a:r>
              <a:rPr lang="en-US" dirty="0" err="1"/>
              <a:t>vcpus</a:t>
            </a:r>
            <a:r>
              <a:rPr lang="en-US" dirty="0"/>
              <a:t>=VCPUS</a:t>
            </a:r>
          </a:p>
          <a:p>
            <a:pPr lvl="2"/>
            <a:r>
              <a:rPr lang="en-US" dirty="0"/>
              <a:t>Number of virtual </a:t>
            </a:r>
            <a:r>
              <a:rPr lang="en-US" dirty="0" err="1"/>
              <a:t>cpus</a:t>
            </a:r>
            <a:r>
              <a:rPr lang="en-US" dirty="0"/>
              <a:t> to configure for the guest.</a:t>
            </a:r>
          </a:p>
          <a:p>
            <a:pPr lvl="1"/>
            <a:r>
              <a:rPr lang="en-US" dirty="0"/>
              <a:t>--</a:t>
            </a:r>
            <a:r>
              <a:rPr lang="en-US" dirty="0" err="1"/>
              <a:t>cpuset</a:t>
            </a:r>
            <a:r>
              <a:rPr lang="en-US" dirty="0"/>
              <a:t>=CPUSET</a:t>
            </a:r>
          </a:p>
          <a:p>
            <a:pPr lvl="2"/>
            <a:r>
              <a:rPr lang="en-US" dirty="0"/>
              <a:t>Set which physical </a:t>
            </a:r>
            <a:r>
              <a:rPr lang="en-US" dirty="0" err="1"/>
              <a:t>cpus</a:t>
            </a:r>
            <a:r>
              <a:rPr lang="en-US" dirty="0"/>
              <a:t> the guest can use.</a:t>
            </a:r>
          </a:p>
          <a:p>
            <a:pPr lvl="1"/>
            <a:r>
              <a:rPr lang="en-US" dirty="0"/>
              <a:t>-f &lt;</a:t>
            </a:r>
            <a:r>
              <a:rPr lang="en-US" dirty="0" err="1"/>
              <a:t>path_to_file</a:t>
            </a:r>
            <a:r>
              <a:rPr lang="en-US" dirty="0"/>
              <a:t>&gt;</a:t>
            </a:r>
          </a:p>
          <a:p>
            <a:pPr lvl="2"/>
            <a:r>
              <a:rPr lang="en-US" dirty="0"/>
              <a:t>Path to VM disk storage location</a:t>
            </a:r>
          </a:p>
          <a:p>
            <a:pPr lvl="1"/>
            <a:r>
              <a:rPr lang="en-US" dirty="0"/>
              <a:t>-s SIZE</a:t>
            </a:r>
          </a:p>
          <a:p>
            <a:pPr lvl="2"/>
            <a:r>
              <a:rPr lang="en-US" dirty="0"/>
              <a:t>Disk space to allocate for guest instance in gigabytes.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2692" y="3803904"/>
            <a:ext cx="2033057" cy="236353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263C97E-8307-F055-DA30-3D25001D62E6}"/>
              </a:ext>
            </a:extLst>
          </p:cNvPr>
          <p:cNvSpPr/>
          <p:nvPr/>
        </p:nvSpPr>
        <p:spPr>
          <a:xfrm rot="420859">
            <a:off x="9658511" y="1858606"/>
            <a:ext cx="202535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cap="none" spc="0" dirty="0">
                <a:ln/>
                <a:solidFill>
                  <a:schemeClr val="accent4"/>
                </a:solidFill>
                <a:effectLst/>
              </a:rPr>
              <a:t>Example!</a:t>
            </a:r>
          </a:p>
        </p:txBody>
      </p:sp>
    </p:spTree>
    <p:extLst>
      <p:ext uri="{BB962C8B-B14F-4D97-AF65-F5344CB8AC3E}">
        <p14:creationId xmlns:p14="http://schemas.microsoft.com/office/powerpoint/2010/main" val="1904320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18495" cy="445981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Example KVM Guest Creation</a:t>
            </a:r>
          </a:p>
          <a:p>
            <a:pPr lvl="1"/>
            <a:r>
              <a:rPr lang="en-US" dirty="0"/>
              <a:t>-r MEMORY</a:t>
            </a:r>
          </a:p>
          <a:p>
            <a:pPr lvl="2"/>
            <a:r>
              <a:rPr lang="en-US" dirty="0"/>
              <a:t>Memory to allocate for guest instance in megabytes.</a:t>
            </a:r>
          </a:p>
          <a:p>
            <a:pPr lvl="1"/>
            <a:r>
              <a:rPr lang="en-US" dirty="0"/>
              <a:t>--</a:t>
            </a:r>
            <a:r>
              <a:rPr lang="en-US" dirty="0" err="1"/>
              <a:t>nonsparse</a:t>
            </a:r>
            <a:endParaRPr lang="en-US" dirty="0"/>
          </a:p>
          <a:p>
            <a:pPr lvl="2"/>
            <a:r>
              <a:rPr lang="en-US" dirty="0"/>
              <a:t>Fully allocate disk space to guest (do not thin provision)</a:t>
            </a:r>
          </a:p>
          <a:p>
            <a:pPr lvl="1"/>
            <a:r>
              <a:rPr lang="en-US" dirty="0"/>
              <a:t>-w NETWORK</a:t>
            </a:r>
          </a:p>
          <a:p>
            <a:pPr lvl="2"/>
            <a:r>
              <a:rPr lang="en-US" dirty="0"/>
              <a:t>Connect the guest to the host network.</a:t>
            </a:r>
          </a:p>
          <a:p>
            <a:pPr lvl="1"/>
            <a:r>
              <a:rPr lang="en-US" dirty="0"/>
              <a:t>--</a:t>
            </a:r>
            <a:r>
              <a:rPr lang="en-US" dirty="0" err="1"/>
              <a:t>vnc</a:t>
            </a:r>
            <a:endParaRPr lang="en-US" dirty="0"/>
          </a:p>
          <a:p>
            <a:pPr lvl="2"/>
            <a:r>
              <a:rPr lang="en-US" dirty="0"/>
              <a:t>Setup a virtual console in the guest and export it as a VNC server in the host.</a:t>
            </a:r>
          </a:p>
          <a:p>
            <a:pPr lvl="1"/>
            <a:r>
              <a:rPr lang="en-US" dirty="0"/>
              <a:t>--accelerate</a:t>
            </a:r>
          </a:p>
          <a:p>
            <a:pPr lvl="2"/>
            <a:r>
              <a:rPr lang="en-US" dirty="0"/>
              <a:t>Prefer KVM or KQEMU (in that order) if installing a QEMU guest.</a:t>
            </a:r>
          </a:p>
          <a:p>
            <a:pPr lvl="1"/>
            <a:r>
              <a:rPr lang="en-US" dirty="0"/>
              <a:t>-c CDROM</a:t>
            </a:r>
          </a:p>
          <a:p>
            <a:pPr lvl="2"/>
            <a:r>
              <a:rPr lang="en-US" dirty="0"/>
              <a:t>File or device use as a virtual CD-ROM device for fully virtualized guests.</a:t>
            </a:r>
          </a:p>
          <a:p>
            <a:pPr lvl="1"/>
            <a:r>
              <a:rPr lang="en-US" dirty="0"/>
              <a:t>--</a:t>
            </a:r>
            <a:r>
              <a:rPr lang="en-US" dirty="0" err="1"/>
              <a:t>os</a:t>
            </a:r>
            <a:r>
              <a:rPr lang="en-US" dirty="0"/>
              <a:t>-type=OS_TYPE</a:t>
            </a:r>
          </a:p>
          <a:p>
            <a:pPr lvl="2"/>
            <a:r>
              <a:rPr lang="en-US" dirty="0"/>
              <a:t>Optimize the guest configuration for a type of operating system.</a:t>
            </a:r>
          </a:p>
          <a:p>
            <a:pPr lvl="1"/>
            <a:r>
              <a:rPr lang="en-US" dirty="0"/>
              <a:t>--</a:t>
            </a:r>
            <a:r>
              <a:rPr lang="en-US" dirty="0" err="1"/>
              <a:t>noautoconsole</a:t>
            </a:r>
            <a:endParaRPr lang="en-US" dirty="0"/>
          </a:p>
          <a:p>
            <a:pPr lvl="2"/>
            <a:r>
              <a:rPr lang="en-US" dirty="0"/>
              <a:t>Don’t automatically try to connect to the guest console.</a:t>
            </a:r>
          </a:p>
        </p:txBody>
      </p:sp>
      <p:sp>
        <p:nvSpPr>
          <p:cNvPr id="5" name="Rectangle 4"/>
          <p:cNvSpPr/>
          <p:nvPr/>
        </p:nvSpPr>
        <p:spPr>
          <a:xfrm rot="21067167">
            <a:off x="7694440" y="2179061"/>
            <a:ext cx="359371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Don’t forget about man pages!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2692" y="3803904"/>
            <a:ext cx="2033057" cy="23635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12611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18495" cy="4459816"/>
          </a:xfrm>
        </p:spPr>
        <p:txBody>
          <a:bodyPr>
            <a:normAutofit/>
          </a:bodyPr>
          <a:lstStyle/>
          <a:p>
            <a:r>
              <a:rPr lang="en-US" dirty="0"/>
              <a:t>Example KVM Guest Creation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virsh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autostart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android90</a:t>
            </a:r>
          </a:p>
          <a:p>
            <a:pPr lvl="2"/>
            <a:r>
              <a:rPr lang="en-US" dirty="0"/>
              <a:t>Enable our guest VM to automatically start when the Host is booted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virsh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list --all</a:t>
            </a:r>
          </a:p>
          <a:p>
            <a:pPr lvl="2"/>
            <a:r>
              <a:rPr lang="en-US" dirty="0"/>
              <a:t>Show all currently configured VM’s</a:t>
            </a:r>
          </a:p>
          <a:p>
            <a:pPr lvl="1"/>
            <a:r>
              <a:rPr lang="en-US" dirty="0"/>
              <a:t>Find VNC port that the new VM is listening on…</a:t>
            </a:r>
          </a:p>
          <a:p>
            <a:pPr lvl="2"/>
            <a:r>
              <a:rPr lang="en-US" dirty="0"/>
              <a:t>Use </a:t>
            </a:r>
            <a:r>
              <a:rPr lang="en-US" dirty="0" err="1"/>
              <a:t>ps</a:t>
            </a:r>
            <a:r>
              <a:rPr lang="en-US" dirty="0"/>
              <a:t> command to find PID of new VM</a:t>
            </a:r>
          </a:p>
          <a:p>
            <a:pPr lvl="3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aux | grep android90 | grep -v grep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awk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'{print $2}'</a:t>
            </a:r>
          </a:p>
          <a:p>
            <a:pPr lvl="2"/>
            <a:r>
              <a:rPr lang="en-US" dirty="0"/>
              <a:t>Use </a:t>
            </a:r>
            <a:r>
              <a:rPr lang="en-US" dirty="0" err="1"/>
              <a:t>netstat</a:t>
            </a:r>
            <a:r>
              <a:rPr lang="en-US" dirty="0"/>
              <a:t> command to find port that process is listening on</a:t>
            </a:r>
          </a:p>
          <a:p>
            <a:pPr lvl="3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netstat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anlp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| grep &lt;PID&gt; |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awk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'{print $4}'</a:t>
            </a:r>
          </a:p>
          <a:p>
            <a:pPr lvl="2"/>
            <a:r>
              <a:rPr lang="en-US" dirty="0"/>
              <a:t>One liner to do both:</a:t>
            </a:r>
          </a:p>
          <a:p>
            <a:pPr lvl="3"/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netstat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anlpt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| grep $(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aux | grep android90 | grep -v grep |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awk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'{print $2}') | </a:t>
            </a:r>
            <a:r>
              <a:rPr lang="en-US" sz="1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awk</a:t>
            </a:r>
            <a:r>
              <a:rPr lang="en-US" sz="1000" dirty="0">
                <a:latin typeface="Courier New" panose="02070309020205020404" pitchFamily="49" charset="0"/>
                <a:cs typeface="Courier New" panose="02070309020205020404" pitchFamily="49" charset="0"/>
              </a:rPr>
              <a:t> '{print $4}'</a:t>
            </a:r>
          </a:p>
          <a:p>
            <a:pPr lvl="2"/>
            <a:r>
              <a:rPr lang="en-US" dirty="0"/>
              <a:t>Use a custom script to do this for you!</a:t>
            </a:r>
          </a:p>
          <a:p>
            <a:pPr lvl="3"/>
            <a:r>
              <a:rPr lang="en-US" dirty="0"/>
              <a:t>Or don’t.  Whatever.  It’s fine.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2692" y="3803904"/>
            <a:ext cx="2033057" cy="236353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 rot="21067167">
            <a:off x="7694440" y="2179061"/>
            <a:ext cx="359371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Don’t forget about man pages!</a:t>
            </a:r>
          </a:p>
        </p:txBody>
      </p:sp>
    </p:spTree>
    <p:extLst>
      <p:ext uri="{BB962C8B-B14F-4D97-AF65-F5344CB8AC3E}">
        <p14:creationId xmlns:p14="http://schemas.microsoft.com/office/powerpoint/2010/main" val="1028360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18495" cy="4459816"/>
          </a:xfrm>
        </p:spPr>
        <p:txBody>
          <a:bodyPr>
            <a:normAutofit/>
          </a:bodyPr>
          <a:lstStyle/>
          <a:p>
            <a:r>
              <a:rPr lang="en-US" dirty="0"/>
              <a:t>Example KVM Guest Creation</a:t>
            </a:r>
          </a:p>
          <a:p>
            <a:pPr lvl="1"/>
            <a:r>
              <a:rPr lang="en-US" dirty="0"/>
              <a:t>Connect via VNC &amp; Install Android OS!</a:t>
            </a:r>
          </a:p>
          <a:p>
            <a:pPr lvl="2"/>
            <a:r>
              <a:rPr lang="en-US" dirty="0"/>
              <a:t>Create a new bootable partition using all available space, and tell the installation to use it!  Reformat as ext4…</a:t>
            </a:r>
          </a:p>
          <a:p>
            <a:pPr lvl="1"/>
            <a:r>
              <a:rPr lang="en-US" dirty="0"/>
              <a:t>Reboot</a:t>
            </a:r>
          </a:p>
          <a:p>
            <a:pPr lvl="2"/>
            <a:r>
              <a:rPr lang="en-US" dirty="0"/>
              <a:t>This might actually power off the VM, so you have to restart it</a:t>
            </a:r>
          </a:p>
          <a:p>
            <a:pPr lvl="1"/>
            <a:r>
              <a:rPr lang="en-US" dirty="0"/>
              <a:t>Reconnect via VNC and finish configuration and use!</a:t>
            </a:r>
          </a:p>
          <a:p>
            <a:pPr lvl="2"/>
            <a:r>
              <a:rPr lang="en-US" dirty="0"/>
              <a:t>Finally I can play Clash of Clans on my PC!</a:t>
            </a:r>
          </a:p>
          <a:p>
            <a:pPr lvl="3"/>
            <a:r>
              <a:rPr lang="en-US" dirty="0"/>
              <a:t>Clash of Clans is horrible don’t play that game.</a:t>
            </a:r>
          </a:p>
          <a:p>
            <a:pPr lvl="1"/>
            <a:r>
              <a:rPr lang="en-US" dirty="0"/>
              <a:t>Different versions of Android and different hypervisors will have different results…</a:t>
            </a:r>
          </a:p>
          <a:p>
            <a:pPr lvl="2"/>
            <a:r>
              <a:rPr lang="en-US" dirty="0"/>
              <a:t>32 vs 64 bit</a:t>
            </a:r>
          </a:p>
          <a:p>
            <a:pPr lvl="2"/>
            <a:r>
              <a:rPr lang="en-US" dirty="0"/>
              <a:t>Specific Android version</a:t>
            </a:r>
          </a:p>
          <a:p>
            <a:pPr lvl="2"/>
            <a:r>
              <a:rPr lang="en-US" dirty="0"/>
              <a:t>Specific hypervisor platform</a:t>
            </a:r>
          </a:p>
          <a:p>
            <a:pPr lvl="2"/>
            <a:r>
              <a:rPr lang="en-US" dirty="0"/>
              <a:t>Specific hypervisor version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2692" y="3803904"/>
            <a:ext cx="2033057" cy="23635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47190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CMAC 3990.200</a:t>
            </a:r>
            <a:br>
              <a:rPr lang="en-US" dirty="0"/>
            </a:br>
            <a:r>
              <a:rPr lang="en-US" sz="5400" dirty="0"/>
              <a:t>Systems Administration</a:t>
            </a:r>
            <a:br>
              <a:rPr lang="en-US" sz="5400" dirty="0"/>
            </a:br>
            <a:r>
              <a:rPr lang="en-US" sz="5400" dirty="0"/>
              <a:t>and Operations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643427"/>
          </a:xfrm>
        </p:spPr>
        <p:txBody>
          <a:bodyPr>
            <a:normAutofit/>
          </a:bodyPr>
          <a:lstStyle/>
          <a:p>
            <a:r>
              <a:rPr lang="en-US" dirty="0"/>
              <a:t>Fall 2025 – Week 8.2 – October 16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  <a:p>
            <a:r>
              <a:rPr lang="en-US" dirty="0"/>
              <a:t>Backups and Reviews</a:t>
            </a:r>
          </a:p>
          <a:p>
            <a:r>
              <a:rPr lang="en-US" dirty="0"/>
              <a:t>Virtualization and Containers</a:t>
            </a:r>
          </a:p>
        </p:txBody>
      </p:sp>
    </p:spTree>
    <p:extLst>
      <p:ext uri="{BB962C8B-B14F-4D97-AF65-F5344CB8AC3E}">
        <p14:creationId xmlns:p14="http://schemas.microsoft.com/office/powerpoint/2010/main" val="30137222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818495" cy="4459816"/>
          </a:xfrm>
        </p:spPr>
        <p:txBody>
          <a:bodyPr>
            <a:normAutofit/>
          </a:bodyPr>
          <a:lstStyle/>
          <a:p>
            <a:r>
              <a:rPr lang="en-US" dirty="0"/>
              <a:t>Example VirtualBox Guest Installation</a:t>
            </a:r>
          </a:p>
          <a:p>
            <a:pPr lvl="1"/>
            <a:r>
              <a:rPr lang="en-US" dirty="0"/>
              <a:t>Lets just do a quick VirtualBox installation example…</a:t>
            </a:r>
          </a:p>
          <a:p>
            <a:pPr lvl="1"/>
            <a:r>
              <a:rPr lang="en-US" dirty="0"/>
              <a:t>There are many different hypervisor platforms</a:t>
            </a:r>
          </a:p>
          <a:p>
            <a:pPr lvl="2"/>
            <a:r>
              <a:rPr lang="en-US" dirty="0"/>
              <a:t>They are all fairly similar in implementation</a:t>
            </a:r>
          </a:p>
          <a:p>
            <a:r>
              <a:rPr lang="en-US" dirty="0"/>
              <a:t>After creating, don’t forget to destroy!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virsh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destroy android90 </a:t>
            </a:r>
            <a:r>
              <a:rPr lang="en-US" dirty="0">
                <a:cs typeface="Courier New" panose="02070309020205020404" pitchFamily="49" charset="0"/>
              </a:rPr>
              <a:t>(</a:t>
            </a:r>
            <a:r>
              <a:rPr lang="en-US" dirty="0" err="1">
                <a:cs typeface="Courier New" panose="02070309020205020404" pitchFamily="49" charset="0"/>
              </a:rPr>
              <a:t>poweroff</a:t>
            </a:r>
            <a:r>
              <a:rPr lang="en-US" dirty="0"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virsh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undefined android90 </a:t>
            </a:r>
            <a:r>
              <a:rPr lang="en-US" dirty="0">
                <a:cs typeface="Courier New" panose="02070309020205020404" pitchFamily="49" charset="0"/>
              </a:rPr>
              <a:t>(delete </a:t>
            </a:r>
            <a:r>
              <a:rPr lang="en-US" dirty="0" err="1">
                <a:cs typeface="Courier New" panose="02070309020205020404" pitchFamily="49" charset="0"/>
              </a:rPr>
              <a:t>config</a:t>
            </a:r>
            <a:r>
              <a:rPr lang="en-US" dirty="0"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/android/android90.img </a:t>
            </a:r>
            <a:r>
              <a:rPr lang="en-US" dirty="0">
                <a:cs typeface="Courier New" panose="02070309020205020404" pitchFamily="49" charset="0"/>
              </a:rPr>
              <a:t>(delete install image)</a:t>
            </a:r>
          </a:p>
          <a:p>
            <a:pPr lvl="1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2692" y="3803904"/>
            <a:ext cx="2033057" cy="23635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883572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Commands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97277" y="1853135"/>
            <a:ext cx="2322197" cy="4355041"/>
          </a:xfrm>
        </p:spPr>
        <p:txBody>
          <a:bodyPr>
            <a:normAutofit/>
          </a:bodyPr>
          <a:lstStyle/>
          <a:p>
            <a:r>
              <a:rPr lang="en-US" dirty="0" err="1"/>
              <a:t>cp</a:t>
            </a:r>
            <a:endParaRPr lang="en-US" dirty="0"/>
          </a:p>
          <a:p>
            <a:r>
              <a:rPr lang="en-US" dirty="0" err="1"/>
              <a:t>ifdown</a:t>
            </a:r>
            <a:endParaRPr lang="en-US" dirty="0"/>
          </a:p>
          <a:p>
            <a:r>
              <a:rPr lang="en-US" dirty="0" err="1"/>
              <a:t>ifup</a:t>
            </a:r>
            <a:endParaRPr lang="en-US" dirty="0"/>
          </a:p>
          <a:p>
            <a:r>
              <a:rPr lang="en-US" dirty="0" err="1"/>
              <a:t>virsh</a:t>
            </a:r>
            <a:endParaRPr lang="en-US" dirty="0"/>
          </a:p>
          <a:p>
            <a:r>
              <a:rPr lang="en-US" dirty="0" err="1"/>
              <a:t>virsh</a:t>
            </a:r>
            <a:r>
              <a:rPr lang="en-US" dirty="0"/>
              <a:t> list --all</a:t>
            </a:r>
          </a:p>
          <a:p>
            <a:r>
              <a:rPr lang="en-US" dirty="0" err="1"/>
              <a:t>systemctl</a:t>
            </a:r>
            <a:endParaRPr lang="en-US" dirty="0"/>
          </a:p>
          <a:p>
            <a:r>
              <a:rPr lang="en-US" dirty="0" err="1"/>
              <a:t>wget</a:t>
            </a:r>
            <a:endParaRPr lang="en-US" dirty="0"/>
          </a:p>
          <a:p>
            <a:r>
              <a:rPr lang="en-US" dirty="0" err="1"/>
              <a:t>virt</a:t>
            </a:r>
            <a:r>
              <a:rPr lang="en-US" dirty="0"/>
              <a:t>-install</a:t>
            </a:r>
          </a:p>
          <a:p>
            <a:r>
              <a:rPr lang="en-US" dirty="0" err="1"/>
              <a:t>ps</a:t>
            </a:r>
            <a:endParaRPr lang="en-US" dirty="0"/>
          </a:p>
          <a:p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3804283" y="1858420"/>
            <a:ext cx="2322197" cy="4355041"/>
          </a:xfrm>
        </p:spPr>
        <p:txBody>
          <a:bodyPr>
            <a:normAutofit/>
          </a:bodyPr>
          <a:lstStyle/>
          <a:p>
            <a:r>
              <a:rPr lang="en-US" dirty="0" err="1"/>
              <a:t>dnf</a:t>
            </a:r>
            <a:endParaRPr lang="en-US" dirty="0"/>
          </a:p>
          <a:p>
            <a:r>
              <a:rPr lang="en-US" dirty="0"/>
              <a:t>docker</a:t>
            </a:r>
          </a:p>
          <a:p>
            <a:r>
              <a:rPr lang="en-US" dirty="0"/>
              <a:t>firewall-</a:t>
            </a:r>
            <a:r>
              <a:rPr lang="en-US" dirty="0" err="1"/>
              <a:t>cmd</a:t>
            </a:r>
            <a:endParaRPr lang="en-US" dirty="0"/>
          </a:p>
          <a:p>
            <a:r>
              <a:rPr lang="en-US" dirty="0" err="1"/>
              <a:t>netstat</a:t>
            </a:r>
            <a:endParaRPr lang="en-US" dirty="0"/>
          </a:p>
          <a:p>
            <a:r>
              <a:rPr lang="en-US" dirty="0" err="1"/>
              <a:t>chroot</a:t>
            </a:r>
            <a:endParaRPr lang="en-US" dirty="0"/>
          </a:p>
          <a:p>
            <a:endParaRPr lang="en-US" dirty="0"/>
          </a:p>
        </p:txBody>
      </p:sp>
      <p:pic>
        <p:nvPicPr>
          <p:cNvPr id="7" name="Picture 6" descr="http://cdn.curvve.com/wp-content/uploads/Terminal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925" y="4203504"/>
            <a:ext cx="2127250" cy="212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3387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Terms and Items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493760" y="1998662"/>
            <a:ext cx="2661920" cy="4217987"/>
          </a:xfrm>
        </p:spPr>
        <p:txBody>
          <a:bodyPr>
            <a:normAutofit/>
          </a:bodyPr>
          <a:lstStyle/>
          <a:p>
            <a:r>
              <a:rPr lang="en-US" dirty="0"/>
              <a:t>Virtualization</a:t>
            </a:r>
          </a:p>
          <a:p>
            <a:pPr lvl="1"/>
            <a:r>
              <a:rPr lang="en-US" dirty="0"/>
              <a:t>Benefits</a:t>
            </a:r>
          </a:p>
          <a:p>
            <a:r>
              <a:rPr lang="en-US" dirty="0"/>
              <a:t>Host</a:t>
            </a:r>
          </a:p>
          <a:p>
            <a:r>
              <a:rPr lang="en-US" dirty="0"/>
              <a:t>Guest</a:t>
            </a:r>
          </a:p>
          <a:p>
            <a:r>
              <a:rPr lang="en-US" dirty="0"/>
              <a:t>Hypervisor</a:t>
            </a:r>
          </a:p>
          <a:p>
            <a:r>
              <a:rPr lang="en-US" dirty="0"/>
              <a:t>Hardware emulation</a:t>
            </a:r>
          </a:p>
          <a:p>
            <a:r>
              <a:rPr lang="en-US" dirty="0"/>
              <a:t>Full virtualization</a:t>
            </a:r>
          </a:p>
          <a:p>
            <a:r>
              <a:rPr lang="en-US" dirty="0" err="1"/>
              <a:t>Paravirtualization</a:t>
            </a:r>
            <a:endParaRPr lang="en-US" dirty="0"/>
          </a:p>
          <a:p>
            <a:r>
              <a:rPr lang="en-US" dirty="0"/>
              <a:t>Containers</a:t>
            </a:r>
          </a:p>
          <a:p>
            <a:pPr lvl="1"/>
            <a:r>
              <a:rPr lang="en-US" dirty="0"/>
              <a:t>Benefits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2"/>
          </p:nvPr>
        </p:nvSpPr>
        <p:spPr>
          <a:xfrm>
            <a:off x="5830957" y="1996246"/>
            <a:ext cx="2344751" cy="4217987"/>
          </a:xfrm>
        </p:spPr>
        <p:txBody>
          <a:bodyPr>
            <a:normAutofit/>
          </a:bodyPr>
          <a:lstStyle/>
          <a:p>
            <a:r>
              <a:rPr lang="en-US" dirty="0"/>
              <a:t>VM Implementations</a:t>
            </a:r>
          </a:p>
          <a:p>
            <a:r>
              <a:rPr lang="en-US" dirty="0" err="1"/>
              <a:t>chroot</a:t>
            </a:r>
            <a:endParaRPr lang="en-US" dirty="0"/>
          </a:p>
        </p:txBody>
      </p:sp>
      <p:pic>
        <p:nvPicPr>
          <p:cNvPr id="3074" name="Picture 2" descr="http://sketchforschools.com/NDDS/assets/img/key-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644774"/>
            <a:ext cx="2933700" cy="35718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030980" y="1998662"/>
            <a:ext cx="2278380" cy="421798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096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65857"/>
          </a:xfrm>
        </p:spPr>
        <p:txBody>
          <a:bodyPr>
            <a:normAutofit/>
          </a:bodyPr>
          <a:lstStyle/>
          <a:p>
            <a:r>
              <a:rPr lang="en-US" dirty="0"/>
              <a:t>VM Info:</a:t>
            </a:r>
          </a:p>
          <a:p>
            <a:pPr lvl="1"/>
            <a:r>
              <a:rPr lang="en-US" dirty="0"/>
              <a:t>IP Address: 147.64.243.1##/23 (01-15) – bond0</a:t>
            </a:r>
          </a:p>
          <a:p>
            <a:pPr lvl="1"/>
            <a:r>
              <a:rPr lang="en-US" dirty="0"/>
              <a:t>Hostname: ecsc425-1##.</a:t>
            </a:r>
            <a:r>
              <a:rPr lang="en-US" dirty="0" err="1"/>
              <a:t>cs.edinboro.edu</a:t>
            </a:r>
            <a:r>
              <a:rPr lang="en-US" dirty="0"/>
              <a:t> (01-15)</a:t>
            </a:r>
          </a:p>
          <a:p>
            <a:pPr lvl="1"/>
            <a:r>
              <a:rPr lang="en-US" dirty="0"/>
              <a:t>Alias: 41##.</a:t>
            </a:r>
            <a:r>
              <a:rPr lang="en-US" dirty="0" err="1"/>
              <a:t>megastuff.biz</a:t>
            </a:r>
            <a:r>
              <a:rPr lang="en-US" dirty="0"/>
              <a:t> (01-15)</a:t>
            </a:r>
          </a:p>
          <a:p>
            <a:pPr lvl="1"/>
            <a:r>
              <a:rPr lang="en-US" dirty="0"/>
              <a:t>Samba: </a:t>
            </a:r>
            <a:r>
              <a:rPr lang="en-US" dirty="0">
                <a:cs typeface="Courier New" panose="02070309020205020404" pitchFamily="49" charset="0"/>
              </a:rPr>
              <a:t>\\147.64.243.1##\ (01-15)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Interfaces: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eth0, eth1, eth2, eth3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Additional IP’s: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bond0:0 – 147.64.243.50+##/23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bond0.6 – </a:t>
            </a:r>
            <a:r>
              <a:rPr lang="en-US" dirty="0"/>
              <a:t>fd06:1234:5678:beef:1##::1/64</a:t>
            </a:r>
            <a:endParaRPr lang="en-US" dirty="0">
              <a:cs typeface="Courier New" panose="02070309020205020404" pitchFamily="49" charset="0"/>
            </a:endParaRPr>
          </a:p>
          <a:p>
            <a:pPr lvl="2"/>
            <a:r>
              <a:rPr lang="en-US" dirty="0"/>
              <a:t>bond0.110 – 10.10.1##.1/16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bond0.187 – 10.0.187.##/24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bond1 – 192.168.1.1##/24</a:t>
            </a:r>
          </a:p>
          <a:p>
            <a:pPr lvl="2"/>
            <a:r>
              <a:rPr lang="en-US" dirty="0">
                <a:cs typeface="Courier New" panose="02070309020205020404" pitchFamily="49" charset="0"/>
              </a:rPr>
              <a:t>bond1:0 – 192.168.0.2##/24</a:t>
            </a:r>
          </a:p>
          <a:p>
            <a:pPr lvl="2"/>
            <a:r>
              <a:rPr lang="en-US" b="1" dirty="0">
                <a:cs typeface="Courier New" panose="02070309020205020404" pitchFamily="49" charset="0"/>
              </a:rPr>
              <a:t>bond1.425 – 192.168.1##.25/19</a:t>
            </a:r>
          </a:p>
        </p:txBody>
      </p:sp>
      <p:pic>
        <p:nvPicPr>
          <p:cNvPr id="5" name="Picture 2" descr="Virtual Dedicated Server Graph">
            <a:extLst>
              <a:ext uri="{FF2B5EF4-FFF2-40B4-BE49-F238E27FC236}">
                <a16:creationId xmlns:a16="http://schemas.microsoft.com/office/drawing/2014/main" id="{6504B33A-7CEC-FD4E-A2AB-B59B891A7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8413" y="2865863"/>
            <a:ext cx="3209148" cy="327035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4623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Next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03835"/>
          </a:xfrm>
        </p:spPr>
        <p:txBody>
          <a:bodyPr>
            <a:normAutofit/>
          </a:bodyPr>
          <a:lstStyle/>
          <a:p>
            <a:r>
              <a:rPr lang="en-US" dirty="0"/>
              <a:t>“A place for everything, everything in its place.” –Benjamin Franklin</a:t>
            </a:r>
          </a:p>
          <a:p>
            <a:r>
              <a:rPr lang="en-US" dirty="0"/>
              <a:t>Textbook:</a:t>
            </a:r>
          </a:p>
          <a:p>
            <a:pPr lvl="1"/>
            <a:r>
              <a:rPr lang="en-US" dirty="0"/>
              <a:t>Chapter 24: Virtualization</a:t>
            </a:r>
          </a:p>
          <a:p>
            <a:pPr lvl="1"/>
            <a:r>
              <a:rPr lang="en-US" dirty="0"/>
              <a:t>Chapter 25: Containers</a:t>
            </a:r>
          </a:p>
          <a:p>
            <a:pPr lvl="1"/>
            <a:r>
              <a:rPr lang="en-US" dirty="0"/>
              <a:t>Chapter 31: Methodology, Policy, &amp; Politics…</a:t>
            </a:r>
          </a:p>
          <a:p>
            <a:r>
              <a:rPr lang="en-US" dirty="0"/>
              <a:t>Done a little early today</a:t>
            </a:r>
          </a:p>
          <a:p>
            <a:pPr lvl="1"/>
            <a:r>
              <a:rPr lang="en-US" dirty="0"/>
              <a:t>Work time/open time.</a:t>
            </a:r>
          </a:p>
          <a:p>
            <a:r>
              <a:rPr lang="en-US" dirty="0"/>
              <a:t>Next week topics</a:t>
            </a:r>
          </a:p>
          <a:p>
            <a:pPr lvl="1"/>
            <a:r>
              <a:rPr lang="en-US" dirty="0"/>
              <a:t>Documentation!</a:t>
            </a:r>
          </a:p>
          <a:p>
            <a:pPr lvl="1"/>
            <a:r>
              <a:rPr lang="en-US" dirty="0"/>
              <a:t>Change management!</a:t>
            </a:r>
          </a:p>
          <a:p>
            <a:pPr lvl="1"/>
            <a:r>
              <a:rPr lang="en-US" dirty="0"/>
              <a:t>Other network services!</a:t>
            </a:r>
          </a:p>
          <a:p>
            <a:pPr lvl="1"/>
            <a:r>
              <a:rPr lang="en-US" dirty="0"/>
              <a:t>Work time!</a:t>
            </a:r>
          </a:p>
        </p:txBody>
      </p:sp>
      <p:pic>
        <p:nvPicPr>
          <p:cNvPr id="2050" name="Picture 2" descr="http://cjfigureworks.com/wp-content/uploads/2013/12/Steps2Succes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0747" y="3663375"/>
            <a:ext cx="3048000" cy="22383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454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3"/>
            <a:ext cx="4937760" cy="4533295"/>
          </a:xfrm>
        </p:spPr>
        <p:txBody>
          <a:bodyPr>
            <a:normAutofit/>
          </a:bodyPr>
          <a:lstStyle/>
          <a:p>
            <a:r>
              <a:rPr lang="en-US" dirty="0"/>
              <a:t>Weekly Info</a:t>
            </a:r>
          </a:p>
          <a:p>
            <a:r>
              <a:rPr lang="en-US" dirty="0"/>
              <a:t>Reviews</a:t>
            </a:r>
          </a:p>
          <a:p>
            <a:r>
              <a:rPr lang="en-US" dirty="0"/>
              <a:t>Backups</a:t>
            </a:r>
          </a:p>
          <a:p>
            <a:r>
              <a:rPr lang="en-US" dirty="0"/>
              <a:t>Virtualization Overview</a:t>
            </a:r>
          </a:p>
          <a:p>
            <a:r>
              <a:rPr lang="en-US" dirty="0"/>
              <a:t>Survey of VM software</a:t>
            </a:r>
          </a:p>
          <a:p>
            <a:r>
              <a:rPr lang="en-US" dirty="0"/>
              <a:t>Container Overview</a:t>
            </a:r>
          </a:p>
          <a:p>
            <a:r>
              <a:rPr lang="en-US" dirty="0"/>
              <a:t>Assignment 8 Review</a:t>
            </a:r>
          </a:p>
          <a:p>
            <a:r>
              <a:rPr lang="en-US" dirty="0"/>
              <a:t>Group Project &amp; Presentation Info</a:t>
            </a:r>
          </a:p>
        </p:txBody>
      </p:sp>
      <p:pic>
        <p:nvPicPr>
          <p:cNvPr id="4" name="Picture 2" descr="http://www.businessobjectives.org/images/Examples-Of-Business-Objectives-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13794" y="3683523"/>
            <a:ext cx="2381250" cy="23812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234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Weekly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406593"/>
          </a:xfrm>
        </p:spPr>
        <p:txBody>
          <a:bodyPr>
            <a:normAutofit/>
          </a:bodyPr>
          <a:lstStyle/>
          <a:p>
            <a:r>
              <a:rPr lang="en-US" dirty="0"/>
              <a:t>A dream written down with a date becomes a goal.  A goal broken down into steps becomes a plan.  A plan backed by action makes your dreams come true. – Greg S. Reid</a:t>
            </a:r>
          </a:p>
          <a:p>
            <a:r>
              <a:rPr lang="en-US" dirty="0"/>
              <a:t>Office hours</a:t>
            </a:r>
          </a:p>
          <a:p>
            <a:pPr lvl="1"/>
            <a:r>
              <a:rPr lang="en-US" dirty="0"/>
              <a:t>Available ~45 minutes before class</a:t>
            </a:r>
          </a:p>
          <a:p>
            <a:pPr lvl="1"/>
            <a:r>
              <a:rPr lang="en-US" dirty="0"/>
              <a:t>On-campus most afternoons</a:t>
            </a:r>
          </a:p>
          <a:p>
            <a:pPr lvl="2"/>
            <a:r>
              <a:rPr lang="en-US" dirty="0"/>
              <a:t>In classroom or in office – Ross 147</a:t>
            </a:r>
          </a:p>
          <a:p>
            <a:r>
              <a:rPr lang="en-US" dirty="0"/>
              <a:t>Attendance</a:t>
            </a:r>
          </a:p>
          <a:p>
            <a:r>
              <a:rPr lang="en-US" dirty="0"/>
              <a:t>Good of the class</a:t>
            </a:r>
          </a:p>
          <a:p>
            <a:r>
              <a:rPr lang="en-US" dirty="0"/>
              <a:t>Presentation Reminder!</a:t>
            </a:r>
          </a:p>
          <a:p>
            <a:pPr lvl="1"/>
            <a:r>
              <a:rPr lang="en-US" dirty="0"/>
              <a:t>December 2</a:t>
            </a:r>
            <a:r>
              <a:rPr lang="en-US" baseline="30000" dirty="0"/>
              <a:t>nd</a:t>
            </a:r>
            <a:r>
              <a:rPr lang="en-US" dirty="0"/>
              <a:t>!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6" name="Picture 2" descr="https://a2ua.com/information/information-002.jpg">
            <a:extLst>
              <a:ext uri="{FF2B5EF4-FFF2-40B4-BE49-F238E27FC236}">
                <a16:creationId xmlns:a16="http://schemas.microsoft.com/office/drawing/2014/main" id="{550B1AE0-2E21-5543-A1B6-1C73E107B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980" y="4755137"/>
            <a:ext cx="1996253" cy="149719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890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Reviews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35453"/>
          </a:xfrm>
        </p:spPr>
        <p:txBody>
          <a:bodyPr>
            <a:normAutofit/>
          </a:bodyPr>
          <a:lstStyle/>
          <a:p>
            <a:r>
              <a:rPr lang="en-US" dirty="0"/>
              <a:t>Assignment 8 Review – Backups, VIP &amp; VLAN, NFS</a:t>
            </a:r>
          </a:p>
          <a:p>
            <a:pPr lvl="1"/>
            <a:r>
              <a:rPr lang="en-US" dirty="0" err="1"/>
              <a:t>Rsync</a:t>
            </a:r>
            <a:r>
              <a:rPr lang="en-US" dirty="0"/>
              <a:t> installed and directories backed up</a:t>
            </a:r>
          </a:p>
          <a:p>
            <a:pPr lvl="1"/>
            <a:r>
              <a:rPr lang="en-US" dirty="0"/>
              <a:t>Virtual IP interface bond0:0</a:t>
            </a:r>
          </a:p>
          <a:p>
            <a:pPr lvl="1"/>
            <a:r>
              <a:rPr lang="en-US" dirty="0"/>
              <a:t>Virtual LAN interface bond0.187</a:t>
            </a:r>
          </a:p>
          <a:p>
            <a:pPr lvl="1"/>
            <a:r>
              <a:rPr lang="en-US" dirty="0"/>
              <a:t>NFS Client Mount and NFS Server Export</a:t>
            </a:r>
          </a:p>
          <a:p>
            <a:pPr lvl="1"/>
            <a:r>
              <a:rPr lang="en-US" dirty="0"/>
              <a:t>Updates and reboot</a:t>
            </a:r>
          </a:p>
          <a:p>
            <a:pPr lvl="1"/>
            <a:r>
              <a:rPr lang="en-US" dirty="0"/>
              <a:t>Documentation!</a:t>
            </a:r>
          </a:p>
          <a:p>
            <a:r>
              <a:rPr lang="en-US" dirty="0"/>
              <a:t>Midterm Review</a:t>
            </a:r>
          </a:p>
          <a:p>
            <a:pPr lvl="1"/>
            <a:r>
              <a:rPr lang="en-US" dirty="0"/>
              <a:t>250 Points</a:t>
            </a:r>
          </a:p>
          <a:p>
            <a:pPr lvl="1"/>
            <a:r>
              <a:rPr lang="en-US" dirty="0"/>
              <a:t>Overall??</a:t>
            </a:r>
          </a:p>
        </p:txBody>
      </p:sp>
      <p:pic>
        <p:nvPicPr>
          <p:cNvPr id="3074" name="Picture 2" descr="https://www.tnooz.com/wp-content/uploads/2013/01/hotel-review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114" y="3509127"/>
            <a:ext cx="3270250" cy="240809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3500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FCA08-B8C4-5FE9-55A9-4BF246F52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9EA08-E711-D798-CA52-8D0D69A9A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61B29-3D6F-52EF-AFF2-3A1876E97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635453"/>
          </a:xfrm>
        </p:spPr>
        <p:txBody>
          <a:bodyPr>
            <a:normAutofit/>
          </a:bodyPr>
          <a:lstStyle/>
          <a:p>
            <a:r>
              <a:rPr lang="en-US" dirty="0"/>
              <a:t>Assignment 9 Info – Knowledge check</a:t>
            </a:r>
          </a:p>
          <a:p>
            <a:pPr lvl="1"/>
            <a:r>
              <a:rPr lang="en-US" dirty="0"/>
              <a:t>Files &amp; Folders</a:t>
            </a:r>
          </a:p>
          <a:p>
            <a:pPr lvl="1"/>
            <a:r>
              <a:rPr lang="en-US" dirty="0"/>
              <a:t>Owners &amp; groups</a:t>
            </a:r>
          </a:p>
          <a:p>
            <a:pPr lvl="1"/>
            <a:r>
              <a:rPr lang="en-US" dirty="0"/>
              <a:t>Permissions</a:t>
            </a:r>
          </a:p>
          <a:p>
            <a:pPr lvl="1"/>
            <a:r>
              <a:rPr lang="en-US" dirty="0"/>
              <a:t>Terms and info</a:t>
            </a:r>
          </a:p>
          <a:p>
            <a:pPr lvl="1"/>
            <a:r>
              <a:rPr lang="en-US" dirty="0"/>
              <a:t>DNS Value lookups</a:t>
            </a:r>
          </a:p>
        </p:txBody>
      </p:sp>
      <p:pic>
        <p:nvPicPr>
          <p:cNvPr id="3074" name="Picture 2" descr="https://www.tnooz.com/wp-content/uploads/2013/01/hotel-reviews.jpg">
            <a:extLst>
              <a:ext uri="{FF2B5EF4-FFF2-40B4-BE49-F238E27FC236}">
                <a16:creationId xmlns:a16="http://schemas.microsoft.com/office/drawing/2014/main" id="{FD0086FF-A828-4759-A8EE-926E13698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114" y="3509127"/>
            <a:ext cx="3270250" cy="240809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3D624CC-9D4E-87BE-CBD5-F0ED1CE1D492}"/>
              </a:ext>
            </a:extLst>
          </p:cNvPr>
          <p:cNvSpPr/>
          <p:nvPr/>
        </p:nvSpPr>
        <p:spPr>
          <a:xfrm rot="484791">
            <a:off x="7501269" y="2090363"/>
            <a:ext cx="3546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Due Oct </a:t>
            </a:r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24!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9639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Info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658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Assignment 10 Review – Backups, VIP &amp; VLAN, NFS</a:t>
            </a:r>
          </a:p>
          <a:p>
            <a:pPr lvl="1"/>
            <a:r>
              <a:rPr lang="en-US" dirty="0"/>
              <a:t>Documentation</a:t>
            </a:r>
          </a:p>
          <a:p>
            <a:pPr lvl="2"/>
            <a:r>
              <a:rPr lang="en-US" dirty="0"/>
              <a:t>Project Work Log</a:t>
            </a:r>
          </a:p>
          <a:p>
            <a:pPr lvl="2"/>
            <a:r>
              <a:rPr lang="en-US" dirty="0"/>
              <a:t>Command Log</a:t>
            </a:r>
          </a:p>
          <a:p>
            <a:pPr lvl="2"/>
            <a:r>
              <a:rPr lang="en-US" dirty="0"/>
              <a:t>Detailed Instructions</a:t>
            </a:r>
          </a:p>
          <a:p>
            <a:pPr lvl="2"/>
            <a:r>
              <a:rPr lang="en-US" dirty="0"/>
              <a:t>Description of Functionality</a:t>
            </a:r>
          </a:p>
          <a:p>
            <a:pPr lvl="1"/>
            <a:r>
              <a:rPr lang="en-US" dirty="0"/>
              <a:t>Configuration</a:t>
            </a:r>
          </a:p>
          <a:p>
            <a:pPr lvl="2"/>
            <a:r>
              <a:rPr lang="en-US" dirty="0"/>
              <a:t>eth0, eth3, bond0, Virtual IP interface bond0:0</a:t>
            </a:r>
          </a:p>
          <a:p>
            <a:pPr lvl="2"/>
            <a:r>
              <a:rPr lang="en-US" dirty="0"/>
              <a:t>Virtual LAN interface bond0.6, bond0.110, bond0.187</a:t>
            </a:r>
          </a:p>
          <a:p>
            <a:pPr lvl="2"/>
            <a:r>
              <a:rPr lang="en-US" dirty="0"/>
              <a:t>NFS Client Mount and NFS Server Export</a:t>
            </a:r>
          </a:p>
          <a:p>
            <a:pPr lvl="2"/>
            <a:r>
              <a:rPr lang="en-US" dirty="0" err="1"/>
              <a:t>Netdata</a:t>
            </a:r>
            <a:endParaRPr lang="en-US" dirty="0"/>
          </a:p>
          <a:p>
            <a:pPr lvl="2"/>
            <a:r>
              <a:rPr lang="en-US" dirty="0"/>
              <a:t>New DNS records private1, private2, ipv6</a:t>
            </a:r>
          </a:p>
          <a:p>
            <a:pPr lvl="2"/>
            <a:r>
              <a:rPr lang="en-US" dirty="0"/>
              <a:t>Tiger VNC</a:t>
            </a:r>
          </a:p>
          <a:p>
            <a:pPr lvl="2"/>
            <a:r>
              <a:rPr lang="en-US" dirty="0"/>
              <a:t>Compile Apache from Source</a:t>
            </a:r>
          </a:p>
          <a:p>
            <a:pPr lvl="2"/>
            <a:r>
              <a:rPr lang="en-US" dirty="0"/>
              <a:t>Backup script and </a:t>
            </a:r>
            <a:r>
              <a:rPr lang="en-US" dirty="0" err="1"/>
              <a:t>cron</a:t>
            </a:r>
            <a:r>
              <a:rPr lang="en-US" dirty="0"/>
              <a:t> job</a:t>
            </a:r>
          </a:p>
          <a:p>
            <a:pPr lvl="2"/>
            <a:r>
              <a:rPr lang="en-US" dirty="0"/>
              <a:t>Updates and reboot</a:t>
            </a:r>
          </a:p>
          <a:p>
            <a:pPr lvl="2"/>
            <a:r>
              <a:rPr lang="en-US" dirty="0"/>
              <a:t>Check script!</a:t>
            </a:r>
          </a:p>
        </p:txBody>
      </p:sp>
      <p:pic>
        <p:nvPicPr>
          <p:cNvPr id="3074" name="Picture 2" descr="https://www.tnooz.com/wp-content/uploads/2013/01/hotel-review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7114" y="3509127"/>
            <a:ext cx="3270250" cy="240809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6E51197-B1C4-DF65-56F1-784DB7E5ECFD}"/>
              </a:ext>
            </a:extLst>
          </p:cNvPr>
          <p:cNvSpPr/>
          <p:nvPr/>
        </p:nvSpPr>
        <p:spPr>
          <a:xfrm rot="484791">
            <a:off x="7453980" y="2090363"/>
            <a:ext cx="36407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Due Oct </a:t>
            </a:r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31?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69E7A1-7695-A878-0501-049DAE43251C}"/>
              </a:ext>
            </a:extLst>
          </p:cNvPr>
          <p:cNvSpPr/>
          <p:nvPr/>
        </p:nvSpPr>
        <p:spPr>
          <a:xfrm rot="21093763">
            <a:off x="4352751" y="4911374"/>
            <a:ext cx="3902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Details TBD…</a:t>
            </a:r>
          </a:p>
        </p:txBody>
      </p:sp>
    </p:spTree>
    <p:extLst>
      <p:ext uri="{BB962C8B-B14F-4D97-AF65-F5344CB8AC3E}">
        <p14:creationId xmlns:p14="http://schemas.microsoft.com/office/powerpoint/2010/main" val="3253159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59816"/>
          </a:xfrm>
        </p:spPr>
        <p:txBody>
          <a:bodyPr>
            <a:normAutofit/>
          </a:bodyPr>
          <a:lstStyle/>
          <a:p>
            <a:r>
              <a:rPr lang="en-US" dirty="0"/>
              <a:t>“Making something look like something else”</a:t>
            </a:r>
          </a:p>
          <a:p>
            <a:r>
              <a:rPr lang="en-US" dirty="0"/>
              <a:t>The abstraction of resources</a:t>
            </a:r>
          </a:p>
          <a:p>
            <a:pPr lvl="1"/>
            <a:r>
              <a:rPr lang="en-US" dirty="0"/>
              <a:t>Can be achieved through software, hardware, or both</a:t>
            </a:r>
          </a:p>
          <a:p>
            <a:r>
              <a:rPr lang="en-US" dirty="0"/>
              <a:t>Virtualization offers many benefits</a:t>
            </a:r>
          </a:p>
          <a:p>
            <a:pPr lvl="1"/>
            <a:r>
              <a:rPr lang="en-US" dirty="0"/>
              <a:t>More environmentally friendly!</a:t>
            </a:r>
          </a:p>
          <a:p>
            <a:pPr lvl="2"/>
            <a:r>
              <a:rPr lang="en-US" dirty="0"/>
              <a:t>Less power usage, lower carbon footprint</a:t>
            </a:r>
          </a:p>
          <a:p>
            <a:pPr lvl="1"/>
            <a:r>
              <a:rPr lang="en-US" dirty="0"/>
              <a:t>Better utilization of resources</a:t>
            </a:r>
          </a:p>
          <a:p>
            <a:pPr lvl="2"/>
            <a:r>
              <a:rPr lang="en-US" dirty="0"/>
              <a:t>Less wasted CPU cycles, RAM, disk space</a:t>
            </a:r>
          </a:p>
          <a:p>
            <a:pPr lvl="1"/>
            <a:r>
              <a:rPr lang="en-US" dirty="0"/>
              <a:t>Cost savings</a:t>
            </a:r>
          </a:p>
          <a:p>
            <a:pPr lvl="2"/>
            <a:r>
              <a:rPr lang="en-US" dirty="0"/>
              <a:t>Fewer hardware components to purchase</a:t>
            </a:r>
          </a:p>
          <a:p>
            <a:pPr lvl="1"/>
            <a:r>
              <a:rPr lang="en-US" dirty="0"/>
              <a:t>Reduces downtimes</a:t>
            </a:r>
          </a:p>
          <a:p>
            <a:pPr lvl="2"/>
            <a:r>
              <a:rPr lang="en-US" dirty="0"/>
              <a:t>Guest migrations</a:t>
            </a:r>
          </a:p>
        </p:txBody>
      </p:sp>
      <p:pic>
        <p:nvPicPr>
          <p:cNvPr id="2050" name="Picture 2" descr="https://cdn.arstechnica.net/wp-content/uploads/2011/02/part1-hardware-virtualization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568" y="3524250"/>
            <a:ext cx="3765131" cy="245321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097280" y="3081528"/>
            <a:ext cx="5641848" cy="309981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296411">
            <a:off x="8547981" y="1923075"/>
            <a:ext cx="327089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Let’s Get</a:t>
            </a:r>
            <a:br>
              <a:rPr lang="en-US" sz="36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en-US" sz="3600" b="1" strike="sngStrike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Physical</a:t>
            </a:r>
            <a:r>
              <a:rPr lang="en-US" sz="36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 Virtual!</a:t>
            </a:r>
          </a:p>
        </p:txBody>
      </p:sp>
    </p:spTree>
    <p:extLst>
      <p:ext uri="{BB962C8B-B14F-4D97-AF65-F5344CB8AC3E}">
        <p14:creationId xmlns:p14="http://schemas.microsoft.com/office/powerpoint/2010/main" val="3409086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59816"/>
          </a:xfrm>
        </p:spPr>
        <p:txBody>
          <a:bodyPr/>
          <a:lstStyle/>
          <a:p>
            <a:r>
              <a:rPr lang="en-US" dirty="0"/>
              <a:t>“Making something look like something else”</a:t>
            </a:r>
          </a:p>
          <a:p>
            <a:r>
              <a:rPr lang="en-US" dirty="0"/>
              <a:t>The abstraction of resources</a:t>
            </a:r>
          </a:p>
          <a:p>
            <a:pPr lvl="1"/>
            <a:r>
              <a:rPr lang="en-US" dirty="0"/>
              <a:t>Can be achieved through software, hardware, or both</a:t>
            </a:r>
          </a:p>
          <a:p>
            <a:r>
              <a:rPr lang="en-US" dirty="0"/>
              <a:t>Virtualization offers many benefits</a:t>
            </a:r>
          </a:p>
          <a:p>
            <a:pPr lvl="1"/>
            <a:r>
              <a:rPr lang="en-US" dirty="0"/>
              <a:t>Provides mechanisms for cloud computing</a:t>
            </a:r>
          </a:p>
          <a:p>
            <a:pPr lvl="2"/>
            <a:r>
              <a:rPr lang="en-US" dirty="0"/>
              <a:t>Documentation, procedures, and scripting can be transferred from</a:t>
            </a:r>
            <a:br>
              <a:rPr lang="en-US" dirty="0"/>
            </a:br>
            <a:r>
              <a:rPr lang="en-US" dirty="0"/>
              <a:t>virtual machine configuration to a cloud configuration</a:t>
            </a:r>
          </a:p>
          <a:p>
            <a:pPr lvl="1"/>
            <a:r>
              <a:rPr lang="en-US" dirty="0"/>
              <a:t>Increased cross-platform support</a:t>
            </a:r>
          </a:p>
          <a:p>
            <a:pPr lvl="2"/>
            <a:r>
              <a:rPr lang="en-US" dirty="0"/>
              <a:t>Multiple OS support, regardless of platform</a:t>
            </a:r>
          </a:p>
          <a:p>
            <a:pPr lvl="1"/>
            <a:r>
              <a:rPr lang="en-US" dirty="0"/>
              <a:t>Ideal testing environments</a:t>
            </a:r>
          </a:p>
          <a:p>
            <a:pPr lvl="2"/>
            <a:r>
              <a:rPr lang="en-US" dirty="0"/>
              <a:t>Easily reproduced machines, configured to known state</a:t>
            </a:r>
          </a:p>
          <a:p>
            <a:pPr lvl="1"/>
            <a:r>
              <a:rPr lang="en-US" dirty="0"/>
              <a:t>Improved growth management</a:t>
            </a:r>
          </a:p>
          <a:p>
            <a:pPr lvl="2"/>
            <a:r>
              <a:rPr lang="en-US" dirty="0"/>
              <a:t>Easier to add machines to your virtual environment</a:t>
            </a:r>
            <a:br>
              <a:rPr lang="en-US" dirty="0"/>
            </a:br>
            <a:r>
              <a:rPr lang="en-US" dirty="0"/>
              <a:t>than your physical environment</a:t>
            </a:r>
          </a:p>
          <a:p>
            <a:pPr lvl="1"/>
            <a:endParaRPr lang="en-US" dirty="0"/>
          </a:p>
        </p:txBody>
      </p:sp>
      <p:pic>
        <p:nvPicPr>
          <p:cNvPr id="2050" name="Picture 2" descr="https://cdn.arstechnica.net/wp-content/uploads/2011/02/part1-hardware-virtualization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8568" y="3524250"/>
            <a:ext cx="3765131" cy="245321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 rot="296411">
            <a:off x="8547981" y="1923075"/>
            <a:ext cx="327089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Let’s Get</a:t>
            </a:r>
            <a:br>
              <a:rPr lang="en-US" sz="36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en-US" sz="3600" b="1" strike="sngStrike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Physical</a:t>
            </a:r>
            <a:r>
              <a:rPr lang="en-US" sz="36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 Virtual!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7280" y="3081528"/>
            <a:ext cx="5641848" cy="309981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0068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{2C8FC442-CA50-DF48-AA74-B02A9DEA0B70}tf16401378</Template>
  <TotalTime>0</TotalTime>
  <Words>1839</Words>
  <Application>Microsoft Office PowerPoint</Application>
  <PresentationFormat>Widescreen</PresentationFormat>
  <Paragraphs>332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Calibri</vt:lpstr>
      <vt:lpstr>Calibri Light</vt:lpstr>
      <vt:lpstr>Courier New</vt:lpstr>
      <vt:lpstr>Retrospect</vt:lpstr>
      <vt:lpstr>CMAC 3990.200 Systems Administration and Operations</vt:lpstr>
      <vt:lpstr>CMAC 3990.200 Systems Administration and Operations</vt:lpstr>
      <vt:lpstr>Objectives</vt:lpstr>
      <vt:lpstr>Weekly Info</vt:lpstr>
      <vt:lpstr>Assignment Reviews</vt:lpstr>
      <vt:lpstr>Assignment Info</vt:lpstr>
      <vt:lpstr>Assignment Info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Virtualization</vt:lpstr>
      <vt:lpstr>Linux Commands</vt:lpstr>
      <vt:lpstr>Key Terms and Items</vt:lpstr>
      <vt:lpstr>Virtual Machines</vt:lpstr>
      <vt:lpstr>For Next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2016-09-10T18:47:44Z</dcterms:created>
  <dcterms:modified xsi:type="dcterms:W3CDTF">2025-10-18T15:50:20Z</dcterms:modified>
</cp:coreProperties>
</file>